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069"/>
    <a:srgbClr val="A09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7" autoAdjust="0"/>
  </p:normalViewPr>
  <p:slideViewPr>
    <p:cSldViewPr>
      <p:cViewPr varScale="1">
        <p:scale>
          <a:sx n="84" d="100"/>
          <a:sy n="84" d="100"/>
        </p:scale>
        <p:origin x="1430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8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7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3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0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0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2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3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_PPT_Lines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E51CDECC-48F3-48E9-87DD-1845A2E4F88D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32FCB7FB-3861-486C-9704-B0C1AC80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8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A70069"/>
                </a:solidFill>
              </a:rPr>
              <a:t>ON-SITE OPPORTUNITIES</a:t>
            </a:r>
            <a:endParaRPr lang="en-US" sz="4800" b="1" dirty="0">
              <a:solidFill>
                <a:srgbClr val="A7006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B105.7 </a:t>
            </a:r>
            <a:r>
              <a:rPr lang="en-US" dirty="0">
                <a:solidFill>
                  <a:srgbClr val="A09EA0"/>
                </a:solidFill>
                <a:latin typeface="Century Gothic" panose="020B0502020202020204" pitchFamily="34" charset="0"/>
              </a:rPr>
              <a:t>wants to visit YOUR BUSINESS!  For two hours, B105.7 will host the event passing out station giveaways, drawing a crowd at the tent, and playing the station as additional entertainment!</a:t>
            </a:r>
          </a:p>
        </p:txBody>
      </p:sp>
    </p:spTree>
    <p:extLst>
      <p:ext uri="{BB962C8B-B14F-4D97-AF65-F5344CB8AC3E}">
        <p14:creationId xmlns:p14="http://schemas.microsoft.com/office/powerpoint/2010/main" val="17695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A70069"/>
                </a:solidFill>
              </a:rPr>
              <a:t>STATION APPEARANCE</a:t>
            </a:r>
            <a:endParaRPr lang="en-US" sz="3600" b="1" dirty="0">
              <a:solidFill>
                <a:srgbClr val="A7006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A70069"/>
                </a:solidFill>
                <a:latin typeface="Segoe Print" panose="02000600000000000000" pitchFamily="2" charset="0"/>
              </a:rPr>
              <a:t>Appearance Includes: 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B105.7 </a:t>
            </a:r>
            <a:r>
              <a:rPr lang="en-US" sz="1800" dirty="0">
                <a:solidFill>
                  <a:srgbClr val="A09EA0"/>
                </a:solidFill>
                <a:latin typeface="Century Gothic" panose="020B0502020202020204" pitchFamily="34" charset="0"/>
              </a:rPr>
              <a:t>Promotions Team to execute the 2 hour event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solidFill>
                  <a:srgbClr val="A09EA0"/>
                </a:solidFill>
                <a:latin typeface="Century Gothic" panose="020B0502020202020204" pitchFamily="34" charset="0"/>
              </a:rPr>
              <a:t>15 / :10 recorded promotional mentions to run the week leading up to the appearance (as inventory allows)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solidFill>
                  <a:srgbClr val="A09EA0"/>
                </a:solidFill>
                <a:latin typeface="Century Gothic" panose="020B0502020202020204" pitchFamily="34" charset="0"/>
              </a:rPr>
              <a:t>Events listing on </a:t>
            </a:r>
            <a:r>
              <a:rPr lang="en-US" sz="18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“Where </a:t>
            </a:r>
            <a:r>
              <a:rPr lang="en-US" sz="1800" dirty="0">
                <a:solidFill>
                  <a:srgbClr val="A09EA0"/>
                </a:solidFill>
                <a:latin typeface="Century Gothic" panose="020B0502020202020204" pitchFamily="34" charset="0"/>
              </a:rPr>
              <a:t>We’ll </a:t>
            </a:r>
            <a:r>
              <a:rPr lang="en-US" sz="18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B” calendar </a:t>
            </a:r>
            <a:r>
              <a:rPr lang="en-US" sz="1800" dirty="0">
                <a:solidFill>
                  <a:srgbClr val="A09EA0"/>
                </a:solidFill>
                <a:latin typeface="Century Gothic" panose="020B0502020202020204" pitchFamily="34" charset="0"/>
              </a:rPr>
              <a:t>at b1057.com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solidFill>
                  <a:srgbClr val="A09EA0"/>
                </a:solidFill>
                <a:latin typeface="Century Gothic" panose="020B0502020202020204" pitchFamily="34" charset="0"/>
              </a:rPr>
              <a:t>$200 premium item to be given away at the event, or to use toward an activation of your choice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solidFill>
                  <a:srgbClr val="A09EA0"/>
                </a:solidFill>
                <a:latin typeface="Century Gothic" panose="020B0502020202020204" pitchFamily="34" charset="0"/>
              </a:rPr>
              <a:t>One </a:t>
            </a:r>
            <a:r>
              <a:rPr lang="en-US" sz="18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Social Media Post the week of the event</a:t>
            </a:r>
            <a:endParaRPr lang="en-US" sz="1800" dirty="0">
              <a:solidFill>
                <a:srgbClr val="A09EA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200" dirty="0">
              <a:solidFill>
                <a:srgbClr val="A09E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5638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A70069"/>
                </a:solidFill>
                <a:latin typeface="Segoe Print" panose="02000600000000000000" pitchFamily="2" charset="0"/>
              </a:rPr>
              <a:t>Total Investment: $1,000</a:t>
            </a:r>
            <a:r>
              <a:rPr lang="en-US" sz="2400" dirty="0">
                <a:solidFill>
                  <a:srgbClr val="A70069"/>
                </a:solidFill>
                <a:latin typeface="Segoe Print" panose="02000600000000000000" pitchFamily="2" charset="0"/>
              </a:rPr>
              <a:t> </a:t>
            </a:r>
            <a:r>
              <a:rPr lang="en-US" sz="2400" dirty="0" smtClean="0">
                <a:solidFill>
                  <a:srgbClr val="A70069"/>
                </a:solidFill>
                <a:latin typeface="Segoe Print" panose="02000600000000000000" pitchFamily="2" charset="0"/>
              </a:rPr>
              <a:t>(net)</a:t>
            </a:r>
            <a:endParaRPr lang="en-US" sz="1600" dirty="0">
              <a:solidFill>
                <a:srgbClr val="A70069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A70069"/>
                </a:solidFill>
              </a:rPr>
              <a:t>HOSTED STATION </a:t>
            </a:r>
            <a:r>
              <a:rPr lang="en-US" sz="3600" b="1" dirty="0" smtClean="0">
                <a:solidFill>
                  <a:srgbClr val="A70069"/>
                </a:solidFill>
              </a:rPr>
              <a:t>APPEARANCE</a:t>
            </a:r>
            <a:endParaRPr lang="en-US" sz="3600" b="1" dirty="0">
              <a:solidFill>
                <a:srgbClr val="A7006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A70069"/>
                </a:solidFill>
                <a:latin typeface="Segoe Print" panose="02000600000000000000" pitchFamily="2" charset="0"/>
              </a:rPr>
              <a:t>Remote </a:t>
            </a:r>
            <a:r>
              <a:rPr lang="en-US" sz="1600" dirty="0">
                <a:solidFill>
                  <a:srgbClr val="A70069"/>
                </a:solidFill>
                <a:latin typeface="Segoe Print" panose="02000600000000000000" pitchFamily="2" charset="0"/>
              </a:rPr>
              <a:t>Includes: 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15 </a:t>
            </a:r>
            <a:r>
              <a:rPr lang="en-US" sz="1600" dirty="0">
                <a:solidFill>
                  <a:srgbClr val="A09EA0"/>
                </a:solidFill>
                <a:latin typeface="Century Gothic" panose="020B0502020202020204" pitchFamily="34" charset="0"/>
              </a:rPr>
              <a:t>/ :10 recorded promotional mentions to run the week leading up to the appearance (as inventory allows)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600" dirty="0">
                <a:solidFill>
                  <a:srgbClr val="A09EA0"/>
                </a:solidFill>
                <a:latin typeface="Century Gothic" panose="020B0502020202020204" pitchFamily="34" charset="0"/>
              </a:rPr>
              <a:t>B105.7 Talent to host to the event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B105.7 </a:t>
            </a:r>
            <a:r>
              <a:rPr lang="en-US" sz="1600" dirty="0">
                <a:solidFill>
                  <a:srgbClr val="A09EA0"/>
                </a:solidFill>
                <a:latin typeface="Century Gothic" panose="020B0502020202020204" pitchFamily="34" charset="0"/>
              </a:rPr>
              <a:t>Promotions Team to execute the 2 hour event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600" dirty="0">
                <a:solidFill>
                  <a:srgbClr val="A09EA0"/>
                </a:solidFill>
                <a:latin typeface="Century Gothic" panose="020B0502020202020204" pitchFamily="34" charset="0"/>
              </a:rPr>
              <a:t>Events listing on Where We’ll B at b1057.com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600" dirty="0">
                <a:solidFill>
                  <a:srgbClr val="A09EA0"/>
                </a:solidFill>
                <a:latin typeface="Century Gothic" panose="020B0502020202020204" pitchFamily="34" charset="0"/>
              </a:rPr>
              <a:t>$200 premium item to be given away at the event, or to use toward an activation of your choice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600" dirty="0">
                <a:solidFill>
                  <a:srgbClr val="A09EA0"/>
                </a:solidFill>
                <a:latin typeface="Century Gothic" panose="020B0502020202020204" pitchFamily="34" charset="0"/>
              </a:rPr>
              <a:t>One Social Media Post the week of the </a:t>
            </a:r>
            <a:r>
              <a:rPr lang="en-US" sz="16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event</a:t>
            </a:r>
          </a:p>
          <a:p>
            <a:pPr marL="571500" lvl="2" indent="-171450">
              <a:lnSpc>
                <a:spcPct val="15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Four (4) Pre-Recorded Cut-Ins*</a:t>
            </a:r>
          </a:p>
          <a:p>
            <a:pPr marL="1028700" lvl="3" indent="-171450"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See current Rate Card for pricing</a:t>
            </a:r>
          </a:p>
          <a:p>
            <a:pPr marL="1028700" lvl="3" indent="-171450"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A09EA0"/>
                </a:solidFill>
                <a:latin typeface="Century Gothic" panose="020B0502020202020204" pitchFamily="34" charset="0"/>
              </a:rPr>
              <a:t>Cut-Ins are pre-recorded unless approved by 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55626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A70069"/>
                </a:solidFill>
                <a:latin typeface="Segoe Print" panose="02000600000000000000" pitchFamily="2" charset="0"/>
              </a:rPr>
              <a:t>Base Investment: $1,500*(net)</a:t>
            </a:r>
          </a:p>
          <a:p>
            <a:pPr algn="ctr"/>
            <a:r>
              <a:rPr lang="en-US" sz="1400" b="1" dirty="0" smtClean="0">
                <a:solidFill>
                  <a:srgbClr val="A70069"/>
                </a:solidFill>
                <a:latin typeface="Segoe Print" panose="02000600000000000000" pitchFamily="2" charset="0"/>
              </a:rPr>
              <a:t>*Cut-ins Additional, Priced by current rate card.</a:t>
            </a:r>
            <a:r>
              <a:rPr lang="en-US" sz="2400" dirty="0" smtClean="0">
                <a:solidFill>
                  <a:srgbClr val="A70069"/>
                </a:solidFill>
                <a:latin typeface="Segoe Print" panose="02000600000000000000" pitchFamily="2" charset="0"/>
              </a:rPr>
              <a:t/>
            </a:r>
            <a:br>
              <a:rPr lang="en-US" sz="2400" dirty="0" smtClean="0">
                <a:solidFill>
                  <a:srgbClr val="A70069"/>
                </a:solidFill>
                <a:latin typeface="Segoe Print" panose="02000600000000000000" pitchFamily="2" charset="0"/>
              </a:rPr>
            </a:br>
            <a:endParaRPr lang="en-US" sz="1600" dirty="0">
              <a:solidFill>
                <a:srgbClr val="A70069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70069"/>
                </a:solidFill>
              </a:rPr>
              <a:t>APPEARANCE ADD-ON</a:t>
            </a:r>
            <a:endParaRPr lang="en-US" dirty="0">
              <a:solidFill>
                <a:srgbClr val="A7006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Want to take your onsite event to the next level? Consider adding our Photo Booth! Our new photo booth &amp; software allows event attendees to share their photos directly to their own social media – PLUS allows SPONSOR to create a custom branded overlay to include in all photos being shared.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Customized CLIENT Splash Page &amp; Photo Overlay within Photo Booth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Customized suggested share text with CLIENT #Hashtag within Photo Booth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Fun props PLUS an Emmis Staffer to execute photo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booth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Ability to capture onsite leads via Photo Booth software</a:t>
            </a:r>
          </a:p>
          <a:p>
            <a:pPr marL="285750" indent="-285750">
              <a:buFontTx/>
              <a:buChar char="-"/>
            </a:pPr>
            <a:endParaRPr lang="en-US" sz="1400" dirty="0" smtClean="0"/>
          </a:p>
          <a:p>
            <a:pPr marL="0" indent="0" algn="r">
              <a:buNone/>
            </a:pPr>
            <a:r>
              <a:rPr lang="en-US" sz="2400" b="1" dirty="0">
                <a:solidFill>
                  <a:srgbClr val="A70069"/>
                </a:solidFill>
                <a:latin typeface="Segoe Print" panose="02000600000000000000" pitchFamily="2" charset="0"/>
              </a:rPr>
              <a:t>Additional Investment: $750 (NET)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98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227</TotalTime>
  <Words>347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Segoe Print</vt:lpstr>
      <vt:lpstr>Theme2</vt:lpstr>
      <vt:lpstr>ON-SITE OPPORTUNITIES</vt:lpstr>
      <vt:lpstr>STATION APPEARANCE</vt:lpstr>
      <vt:lpstr>HOSTED STATION APPEARANCE</vt:lpstr>
      <vt:lpstr>APPEARANCE ADD-ON</vt:lpstr>
    </vt:vector>
  </TitlesOfParts>
  <Company>Emmis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Bielenberg</dc:creator>
  <cp:lastModifiedBy>Stephanie A. Miller</cp:lastModifiedBy>
  <cp:revision>20</cp:revision>
  <dcterms:created xsi:type="dcterms:W3CDTF">2016-10-20T19:18:00Z</dcterms:created>
  <dcterms:modified xsi:type="dcterms:W3CDTF">2019-07-11T20:25:20Z</dcterms:modified>
</cp:coreProperties>
</file>